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8" r:id="rId5"/>
    <p:sldId id="269" r:id="rId6"/>
    <p:sldId id="270" r:id="rId7"/>
    <p:sldId id="272"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349699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26622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75193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03114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85110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344177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298067-5D07-492E-87DB-0CF61A9E5C24}"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51953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298067-5D07-492E-87DB-0CF61A9E5C24}"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63430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98067-5D07-492E-87DB-0CF61A9E5C24}"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51294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510116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80898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98067-5D07-492E-87DB-0CF61A9E5C24}"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3217F-B26E-4FFB-AD0D-FB2D263DCF36}" type="slidenum">
              <a:rPr lang="en-US" smtClean="0"/>
              <a:t>‹#›</a:t>
            </a:fld>
            <a:endParaRPr lang="en-US"/>
          </a:p>
        </p:txBody>
      </p:sp>
    </p:spTree>
    <p:extLst>
      <p:ext uri="{BB962C8B-B14F-4D97-AF65-F5344CB8AC3E}">
        <p14:creationId xmlns:p14="http://schemas.microsoft.com/office/powerpoint/2010/main" val="89126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Historical Background of Social Welfare in Sub-Continent</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104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ocial services have always been a part of Indo Pak culture but these services were mostly rooted in religious orientations. </a:t>
            </a:r>
          </a:p>
          <a:p>
            <a:pPr algn="just"/>
            <a:r>
              <a:rPr lang="en-US" sz="2400" dirty="0" smtClean="0">
                <a:latin typeface="Times New Roman" pitchFamily="18" charset="0"/>
                <a:cs typeface="Times New Roman" pitchFamily="18" charset="0"/>
              </a:rPr>
              <a:t>For understanding, </a:t>
            </a:r>
            <a:r>
              <a:rPr lang="en-US" sz="2400" b="1" dirty="0" smtClean="0">
                <a:latin typeface="Times New Roman" pitchFamily="18" charset="0"/>
                <a:cs typeface="Times New Roman" pitchFamily="18" charset="0"/>
              </a:rPr>
              <a:t>History of Social Welfare </a:t>
            </a:r>
            <a:r>
              <a:rPr lang="en-US" sz="2400" dirty="0" smtClean="0">
                <a:latin typeface="Times New Roman" pitchFamily="18" charset="0"/>
                <a:cs typeface="Times New Roman" pitchFamily="18" charset="0"/>
              </a:rPr>
              <a:t>in sub-continent can be divided in three time periods:</a:t>
            </a:r>
          </a:p>
          <a:p>
            <a:pPr marL="0" indent="0" algn="just">
              <a:buNone/>
            </a:pPr>
            <a:r>
              <a:rPr lang="en-US" sz="2400" dirty="0" smtClean="0">
                <a:latin typeface="Times New Roman" pitchFamily="18" charset="0"/>
                <a:cs typeface="Times New Roman" pitchFamily="18" charset="0"/>
              </a:rPr>
              <a:t>1. Hindu Period</a:t>
            </a:r>
          </a:p>
          <a:p>
            <a:pPr marL="0" indent="0" algn="just">
              <a:buNone/>
            </a:pPr>
            <a:r>
              <a:rPr lang="en-US" sz="2400" dirty="0" smtClean="0">
                <a:latin typeface="Times New Roman" pitchFamily="18" charset="0"/>
                <a:cs typeface="Times New Roman" pitchFamily="18" charset="0"/>
              </a:rPr>
              <a:t>2. Muslim Period/Medieval Period</a:t>
            </a:r>
          </a:p>
          <a:p>
            <a:pPr marL="0" indent="0" algn="just">
              <a:buNone/>
            </a:pPr>
            <a:r>
              <a:rPr lang="en-US" sz="2400" dirty="0" smtClean="0">
                <a:latin typeface="Times New Roman" pitchFamily="18" charset="0"/>
                <a:cs typeface="Times New Roman" pitchFamily="18" charset="0"/>
              </a:rPr>
              <a:t>3. British Period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48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just"/>
            <a:r>
              <a:rPr lang="en-US" sz="2400" b="1" dirty="0" smtClean="0">
                <a:latin typeface="Times New Roman" pitchFamily="18" charset="0"/>
                <a:cs typeface="Times New Roman" pitchFamily="18" charset="0"/>
              </a:rPr>
              <a:t>Hindu Period</a:t>
            </a:r>
          </a:p>
          <a:p>
            <a:pPr algn="just"/>
            <a:r>
              <a:rPr lang="en-US" sz="2400" dirty="0" smtClean="0">
                <a:latin typeface="Times New Roman" pitchFamily="18" charset="0"/>
                <a:cs typeface="Times New Roman" pitchFamily="18" charset="0"/>
              </a:rPr>
              <a:t>Hinduism is the oldest religion of sub-continent. </a:t>
            </a:r>
          </a:p>
          <a:p>
            <a:pPr algn="just"/>
            <a:r>
              <a:rPr lang="en-US" sz="2400" dirty="0" smtClean="0">
                <a:latin typeface="Times New Roman" pitchFamily="18" charset="0"/>
                <a:cs typeface="Times New Roman" pitchFamily="18" charset="0"/>
              </a:rPr>
              <a:t>The earliest reference to charity can be traced in the Rig Veda.</a:t>
            </a:r>
          </a:p>
          <a:p>
            <a:pPr algn="just"/>
            <a:r>
              <a:rPr lang="en-US" sz="2400" dirty="0" smtClean="0">
                <a:latin typeface="Times New Roman" pitchFamily="18" charset="0"/>
                <a:cs typeface="Times New Roman" pitchFamily="18" charset="0"/>
              </a:rPr>
              <a:t>All the Hindu scriptures  of Hinduism like Vedas, Upanishads, and Mahabharata clearly advocate the virtue of charity. </a:t>
            </a:r>
          </a:p>
          <a:p>
            <a:pPr algn="just"/>
            <a:r>
              <a:rPr lang="en-US" sz="2400" dirty="0" smtClean="0">
                <a:latin typeface="Times New Roman" pitchFamily="18" charset="0"/>
                <a:cs typeface="Times New Roman" pitchFamily="18" charset="0"/>
              </a:rPr>
              <a:t>Charity has been glorified as an exercise in spirituality and socially sanctioned as a duty to be performed by every Hindu.</a:t>
            </a:r>
          </a:p>
          <a:p>
            <a:pPr algn="just"/>
            <a:r>
              <a:rPr lang="en-US" sz="2400" dirty="0" smtClean="0">
                <a:latin typeface="Times New Roman" pitchFamily="18" charset="0"/>
                <a:cs typeface="Times New Roman" pitchFamily="18" charset="0"/>
              </a:rPr>
              <a:t>Specially the ruler, the king was considered as the care taker for every member of state. </a:t>
            </a:r>
          </a:p>
          <a:p>
            <a:pPr algn="just"/>
            <a:r>
              <a:rPr lang="en-US" sz="2400" dirty="0" smtClean="0">
                <a:latin typeface="Times New Roman" pitchFamily="18" charset="0"/>
                <a:cs typeface="Times New Roman" pitchFamily="18" charset="0"/>
              </a:rPr>
              <a:t>Moreover, welfare of the weaker sections of society such as poor, the aged, the infirm, the handicapped, the orphans, the helpless women, the destitute, etc. were to be the first priority of ruler.</a:t>
            </a:r>
          </a:p>
          <a:p>
            <a:pPr algn="just"/>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7987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Most active Hindu Emperor</a:t>
            </a:r>
          </a:p>
          <a:p>
            <a:pPr algn="just"/>
            <a:r>
              <a:rPr lang="en-US" sz="2400" dirty="0" smtClean="0">
                <a:latin typeface="Times New Roman" pitchFamily="18" charset="0"/>
                <a:cs typeface="Times New Roman" pitchFamily="18" charset="0"/>
              </a:rPr>
              <a:t>In this regard, the most active Hindu emperor was </a:t>
            </a:r>
            <a:r>
              <a:rPr lang="en-US" sz="2400" dirty="0" err="1" smtClean="0">
                <a:latin typeface="Times New Roman" pitchFamily="18" charset="0"/>
                <a:cs typeface="Times New Roman" pitchFamily="18" charset="0"/>
              </a:rPr>
              <a:t>Ashoka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Ashoka</a:t>
            </a:r>
            <a:r>
              <a:rPr lang="en-US" sz="2400" dirty="0" smtClean="0">
                <a:latin typeface="Times New Roman" pitchFamily="18" charset="0"/>
                <a:cs typeface="Times New Roman" pitchFamily="18" charset="0"/>
              </a:rPr>
              <a:t> developed a comprehensive system of social welfare included women welfare, rehabilitation of Prisoners, rural development, free medical care, regulation of prostitution and provision of public utilities like roads, rest houses for travelers, wells etc.</a:t>
            </a:r>
          </a:p>
          <a:p>
            <a:pPr algn="just"/>
            <a:r>
              <a:rPr lang="en-US" sz="2400" b="1" dirty="0" smtClean="0">
                <a:latin typeface="Times New Roman" pitchFamily="18" charset="0"/>
                <a:cs typeface="Times New Roman" pitchFamily="18" charset="0"/>
              </a:rPr>
              <a:t>Other significant contributions</a:t>
            </a:r>
            <a:r>
              <a:rPr lang="en-US" sz="2400" dirty="0" smtClean="0">
                <a:latin typeface="Times New Roman" pitchFamily="18" charset="0"/>
                <a:cs typeface="Times New Roman" pitchFamily="18" charset="0"/>
              </a:rPr>
              <a:t> were made by </a:t>
            </a:r>
            <a:r>
              <a:rPr lang="en-US" sz="2400" dirty="0" err="1" smtClean="0">
                <a:latin typeface="Times New Roman" pitchFamily="18" charset="0"/>
                <a:cs typeface="Times New Roman" pitchFamily="18" charset="0"/>
              </a:rPr>
              <a:t>Kanishka</a:t>
            </a:r>
            <a:r>
              <a:rPr lang="en-US" sz="2400" dirty="0" smtClean="0">
                <a:latin typeface="Times New Roman" pitchFamily="18" charset="0"/>
                <a:cs typeface="Times New Roman" pitchFamily="18" charset="0"/>
              </a:rPr>
              <a:t>, Chandragupta </a:t>
            </a:r>
            <a:r>
              <a:rPr lang="en-US" sz="2400" dirty="0" err="1" smtClean="0">
                <a:latin typeface="Times New Roman" pitchFamily="18" charset="0"/>
                <a:cs typeface="Times New Roman" pitchFamily="18" charset="0"/>
              </a:rPr>
              <a:t>Mauriya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Samudra</a:t>
            </a:r>
            <a:r>
              <a:rPr lang="en-US" sz="2400" dirty="0" smtClean="0">
                <a:latin typeface="Times New Roman" pitchFamily="18" charset="0"/>
                <a:cs typeface="Times New Roman" pitchFamily="18" charset="0"/>
              </a:rPr>
              <a:t> Gupta, </a:t>
            </a:r>
            <a:r>
              <a:rPr lang="en-US" sz="2400" dirty="0" err="1" smtClean="0">
                <a:latin typeface="Times New Roman" pitchFamily="18" charset="0"/>
                <a:cs typeface="Times New Roman" pitchFamily="18" charset="0"/>
              </a:rPr>
              <a:t>Harshavardhan</a:t>
            </a:r>
            <a:r>
              <a:rPr lang="en-US" sz="2400" dirty="0" smtClean="0">
                <a:latin typeface="Times New Roman" pitchFamily="18" charset="0"/>
                <a:cs typeface="Times New Roman" pitchFamily="18" charset="0"/>
              </a:rPr>
              <a:t> (specially </a:t>
            </a:r>
            <a:r>
              <a:rPr lang="en-US" sz="2400" dirty="0" err="1" smtClean="0">
                <a:latin typeface="Times New Roman" pitchFamily="18" charset="0"/>
                <a:cs typeface="Times New Roman" pitchFamily="18" charset="0"/>
              </a:rPr>
              <a:t>Harshavardhan</a:t>
            </a:r>
            <a:r>
              <a:rPr lang="en-US" sz="2400" dirty="0" smtClean="0">
                <a:latin typeface="Times New Roman" pitchFamily="18" charset="0"/>
                <a:cs typeface="Times New Roman" pitchFamily="18" charset="0"/>
              </a:rPr>
              <a:t> established hospitals, dispensaries, orphanages and homes for the destitute</a:t>
            </a:r>
            <a:r>
              <a:rPr lang="en-US" sz="2400" b="1" dirty="0" smtClean="0">
                <a:latin typeface="Times New Roman" pitchFamily="18" charset="0"/>
                <a:cs typeface="Times New Roman" pitchFamily="18" charset="0"/>
              </a:rPr>
              <a:t>). </a:t>
            </a:r>
          </a:p>
          <a:p>
            <a:pPr algn="just"/>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1535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2600" b="1" dirty="0" smtClean="0">
                <a:latin typeface="Times New Roman" pitchFamily="18" charset="0"/>
                <a:cs typeface="Times New Roman" pitchFamily="18" charset="0"/>
              </a:rPr>
              <a:t>Medieval Period/ Muslim Period</a:t>
            </a:r>
          </a:p>
          <a:p>
            <a:pPr algn="just"/>
            <a:r>
              <a:rPr lang="en-US" sz="2600" dirty="0" smtClean="0">
                <a:latin typeface="Times New Roman" pitchFamily="18" charset="0"/>
                <a:cs typeface="Times New Roman" pitchFamily="18" charset="0"/>
              </a:rPr>
              <a:t>In 712 AD, after advent of Muhammad Bin </a:t>
            </a:r>
            <a:r>
              <a:rPr lang="en-US" sz="2600" dirty="0" err="1" smtClean="0">
                <a:latin typeface="Times New Roman" pitchFamily="18" charset="0"/>
                <a:cs typeface="Times New Roman" pitchFamily="18" charset="0"/>
              </a:rPr>
              <a:t>Qasim</a:t>
            </a:r>
            <a:r>
              <a:rPr lang="en-US" sz="2600" dirty="0" smtClean="0">
                <a:latin typeface="Times New Roman" pitchFamily="18" charset="0"/>
                <a:cs typeface="Times New Roman" pitchFamily="18" charset="0"/>
              </a:rPr>
              <a:t>, Islam started to influence Indian society. However, the thirteenth century AD is marked with more deeper influences in the Indian society. </a:t>
            </a:r>
          </a:p>
          <a:p>
            <a:pPr algn="just"/>
            <a:r>
              <a:rPr lang="en-US" sz="2600" dirty="0" smtClean="0">
                <a:latin typeface="Times New Roman" pitchFamily="18" charset="0"/>
                <a:cs typeface="Times New Roman" pitchFamily="18" charset="0"/>
              </a:rPr>
              <a:t>For nearly seven countries, different parts of the country had been ruled by Muslim emperors, Kings, </a:t>
            </a:r>
            <a:r>
              <a:rPr lang="en-US" sz="2600" dirty="0" err="1" smtClean="0">
                <a:latin typeface="Times New Roman" pitchFamily="18" charset="0"/>
                <a:cs typeface="Times New Roman" pitchFamily="18" charset="0"/>
              </a:rPr>
              <a:t>Nawabs</a:t>
            </a:r>
            <a:r>
              <a:rPr lang="en-US" sz="2600" dirty="0" smtClean="0">
                <a:latin typeface="Times New Roman" pitchFamily="18" charset="0"/>
                <a:cs typeface="Times New Roman" pitchFamily="18" charset="0"/>
              </a:rPr>
              <a:t> or rajahs. </a:t>
            </a:r>
          </a:p>
          <a:p>
            <a:pPr algn="just"/>
            <a:r>
              <a:rPr lang="en-US" sz="2600" dirty="0" smtClean="0">
                <a:latin typeface="Times New Roman" pitchFamily="18" charset="0"/>
                <a:cs typeface="Times New Roman" pitchFamily="18" charset="0"/>
              </a:rPr>
              <a:t>The Kings or Sultans took the responsibilities of maintaining peace, protection from external attacks, regularization of taxes, providing justice to the subjects. </a:t>
            </a:r>
          </a:p>
          <a:p>
            <a:pPr algn="just"/>
            <a:r>
              <a:rPr lang="en-US" sz="2600" dirty="0" smtClean="0">
                <a:latin typeface="Times New Roman" pitchFamily="18" charset="0"/>
                <a:cs typeface="Times New Roman" pitchFamily="18" charset="0"/>
              </a:rPr>
              <a:t>They also works to minimize social evils, (such as sati and human slavery etc.) </a:t>
            </a:r>
          </a:p>
          <a:p>
            <a:pPr algn="just"/>
            <a:r>
              <a:rPr lang="en-US" sz="2600" dirty="0" smtClean="0">
                <a:latin typeface="Times New Roman" pitchFamily="18" charset="0"/>
                <a:cs typeface="Times New Roman" pitchFamily="18" charset="0"/>
              </a:rPr>
              <a:t>Thus they were more social reformists than the rulers. </a:t>
            </a:r>
          </a:p>
          <a:p>
            <a:pPr algn="just"/>
            <a:r>
              <a:rPr lang="en-US" sz="2600" dirty="0" smtClean="0">
                <a:latin typeface="Times New Roman" pitchFamily="18" charset="0"/>
                <a:cs typeface="Times New Roman" pitchFamily="18" charset="0"/>
              </a:rPr>
              <a:t>Among them Muhammad bin </a:t>
            </a:r>
            <a:r>
              <a:rPr lang="en-US" sz="2600" dirty="0" err="1" smtClean="0">
                <a:latin typeface="Times New Roman" pitchFamily="18" charset="0"/>
                <a:cs typeface="Times New Roman" pitchFamily="18" charset="0"/>
              </a:rPr>
              <a:t>Qasim</a:t>
            </a:r>
            <a:r>
              <a:rPr lang="en-US" sz="2600" dirty="0" smtClean="0">
                <a:latin typeface="Times New Roman" pitchFamily="18" charset="0"/>
                <a:cs typeface="Times New Roman" pitchFamily="18" charset="0"/>
              </a:rPr>
              <a:t>, Malik Ali, </a:t>
            </a:r>
            <a:r>
              <a:rPr lang="en-US" sz="2600" dirty="0" err="1" smtClean="0">
                <a:latin typeface="Times New Roman" pitchFamily="18" charset="0"/>
                <a:cs typeface="Times New Roman" pitchFamily="18" charset="0"/>
              </a:rPr>
              <a:t>Ghias</a:t>
            </a: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ud</a:t>
            </a:r>
            <a:r>
              <a:rPr lang="en-US" sz="2600" dirty="0" smtClean="0">
                <a:latin typeface="Times New Roman" pitchFamily="18" charset="0"/>
                <a:cs typeface="Times New Roman" pitchFamily="18" charset="0"/>
              </a:rPr>
              <a:t>-din </a:t>
            </a:r>
            <a:r>
              <a:rPr lang="en-US" sz="2600" dirty="0" err="1" smtClean="0">
                <a:latin typeface="Times New Roman" pitchFamily="18" charset="0"/>
                <a:cs typeface="Times New Roman" pitchFamily="18" charset="0"/>
              </a:rPr>
              <a:t>Tughlak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Humayon</a:t>
            </a:r>
            <a:r>
              <a:rPr lang="en-US" sz="2600" dirty="0" smtClean="0">
                <a:latin typeface="Times New Roman" pitchFamily="18" charset="0"/>
                <a:cs typeface="Times New Roman" pitchFamily="18" charset="0"/>
              </a:rPr>
              <a:t>, Akbar, </a:t>
            </a:r>
            <a:r>
              <a:rPr lang="en-US" sz="2600" dirty="0" err="1" smtClean="0">
                <a:latin typeface="Times New Roman" pitchFamily="18" charset="0"/>
                <a:cs typeface="Times New Roman" pitchFamily="18" charset="0"/>
              </a:rPr>
              <a:t>Siraj</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ud</a:t>
            </a:r>
            <a:r>
              <a:rPr lang="en-US" sz="2600" dirty="0" smtClean="0">
                <a:latin typeface="Times New Roman" pitchFamily="18" charset="0"/>
                <a:cs typeface="Times New Roman" pitchFamily="18" charset="0"/>
              </a:rPr>
              <a:t> din Duala and </a:t>
            </a:r>
            <a:r>
              <a:rPr lang="en-US" sz="2600" dirty="0" err="1" smtClean="0">
                <a:latin typeface="Times New Roman" pitchFamily="18" charset="0"/>
                <a:cs typeface="Times New Roman" pitchFamily="18" charset="0"/>
              </a:rPr>
              <a:t>Tipu</a:t>
            </a:r>
            <a:r>
              <a:rPr lang="en-US" sz="2600" dirty="0" smtClean="0">
                <a:latin typeface="Times New Roman" pitchFamily="18" charset="0"/>
                <a:cs typeface="Times New Roman" pitchFamily="18" charset="0"/>
              </a:rPr>
              <a:t> sultan are prominent. </a:t>
            </a:r>
          </a:p>
          <a:p>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726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These </a:t>
            </a:r>
            <a:r>
              <a:rPr lang="en-US" sz="2400" b="1" dirty="0" smtClean="0">
                <a:latin typeface="Times New Roman" pitchFamily="18" charset="0"/>
                <a:cs typeface="Times New Roman" pitchFamily="18" charset="0"/>
              </a:rPr>
              <a:t>rulers developed infrastructures </a:t>
            </a:r>
            <a:r>
              <a:rPr lang="en-US" sz="2400" dirty="0" smtClean="0">
                <a:latin typeface="Times New Roman" pitchFamily="18" charset="0"/>
                <a:cs typeface="Times New Roman" pitchFamily="18" charset="0"/>
              </a:rPr>
              <a:t>such as roads, establishments of </a:t>
            </a:r>
            <a:r>
              <a:rPr lang="en-US" sz="2400" dirty="0" err="1" smtClean="0">
                <a:latin typeface="Times New Roman" pitchFamily="18" charset="0"/>
                <a:cs typeface="Times New Roman" pitchFamily="18" charset="0"/>
              </a:rPr>
              <a:t>sarais</a:t>
            </a:r>
            <a:r>
              <a:rPr lang="en-US" sz="2400" dirty="0" smtClean="0">
                <a:latin typeface="Times New Roman" pitchFamily="18" charset="0"/>
                <a:cs typeface="Times New Roman" pitchFamily="18" charset="0"/>
              </a:rPr>
              <a:t> (inns), hospitals, and </a:t>
            </a:r>
            <a:r>
              <a:rPr lang="en-US" sz="2400" dirty="0" err="1" smtClean="0">
                <a:latin typeface="Times New Roman" pitchFamily="18" charset="0"/>
                <a:cs typeface="Times New Roman" pitchFamily="18" charset="0"/>
              </a:rPr>
              <a:t>kotwali</a:t>
            </a:r>
            <a:r>
              <a:rPr lang="en-US" sz="2400" dirty="0" smtClean="0">
                <a:latin typeface="Times New Roman" pitchFamily="18" charset="0"/>
                <a:cs typeface="Times New Roman" pitchFamily="18" charset="0"/>
              </a:rPr>
              <a:t> (Police station), etc. </a:t>
            </a:r>
          </a:p>
          <a:p>
            <a:pPr algn="just"/>
            <a:r>
              <a:rPr lang="en-US" sz="2400" dirty="0" smtClean="0">
                <a:latin typeface="Times New Roman" pitchFamily="18" charset="0"/>
                <a:cs typeface="Times New Roman" pitchFamily="18" charset="0"/>
              </a:rPr>
              <a:t>Besides, they developed a formal system of provision of social services and social protection for all regardless of people’s religious affiliations. </a:t>
            </a:r>
          </a:p>
          <a:p>
            <a:pPr algn="just"/>
            <a:r>
              <a:rPr lang="en-US" sz="2400" dirty="0" smtClean="0">
                <a:latin typeface="Times New Roman" pitchFamily="18" charset="0"/>
                <a:cs typeface="Times New Roman" pitchFamily="18" charset="0"/>
              </a:rPr>
              <a:t>Distribution of resources were made equal to all through provisions of zakat, </a:t>
            </a:r>
            <a:r>
              <a:rPr lang="en-US" sz="2400" dirty="0" err="1" smtClean="0">
                <a:latin typeface="Times New Roman" pitchFamily="18" charset="0"/>
                <a:cs typeface="Times New Roman" pitchFamily="18" charset="0"/>
              </a:rPr>
              <a:t>khairat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sadqaat</a:t>
            </a:r>
            <a:r>
              <a:rPr lang="en-US" sz="2400" dirty="0" smtClean="0">
                <a:latin typeface="Times New Roman" pitchFamily="18" charset="0"/>
                <a:cs typeface="Times New Roman" pitchFamily="18" charset="0"/>
              </a:rPr>
              <a:t> and stipends for non </a:t>
            </a:r>
            <a:r>
              <a:rPr lang="en-US" sz="2400" dirty="0" err="1" smtClean="0">
                <a:latin typeface="Times New Roman" pitchFamily="18" charset="0"/>
                <a:cs typeface="Times New Roman" pitchFamily="18" charset="0"/>
              </a:rPr>
              <a:t>muslims</a:t>
            </a:r>
            <a:r>
              <a:rPr lang="en-US" sz="2400" dirty="0" smtClean="0">
                <a:latin typeface="Times New Roman" pitchFamily="18" charset="0"/>
                <a:cs typeface="Times New Roman" pitchFamily="18" charset="0"/>
              </a:rPr>
              <a:t>, etc. </a:t>
            </a:r>
          </a:p>
          <a:p>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7306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just"/>
            <a:r>
              <a:rPr lang="en-US" sz="2400" b="1" dirty="0" smtClean="0">
                <a:latin typeface="Times New Roman" pitchFamily="18" charset="0"/>
                <a:cs typeface="Times New Roman" pitchFamily="18" charset="0"/>
              </a:rPr>
              <a:t>British Period</a:t>
            </a:r>
          </a:p>
          <a:p>
            <a:pPr algn="just"/>
            <a:r>
              <a:rPr lang="en-US" sz="2400" dirty="0" smtClean="0">
                <a:latin typeface="Times New Roman" pitchFamily="18" charset="0"/>
                <a:cs typeface="Times New Roman" pitchFamily="18" charset="0"/>
              </a:rPr>
              <a:t>In eighteenth century, East India Company started business in sub-continent. With them several Christian missionaries and educationist also stayed in sub-continent. </a:t>
            </a:r>
          </a:p>
          <a:p>
            <a:pPr algn="just"/>
            <a:r>
              <a:rPr lang="en-US" sz="2400" dirty="0" smtClean="0">
                <a:latin typeface="Times New Roman" pitchFamily="18" charset="0"/>
                <a:cs typeface="Times New Roman" pitchFamily="18" charset="0"/>
              </a:rPr>
              <a:t>Prior independence, these Christian missionaries did a commendable job in the field of social services.</a:t>
            </a:r>
          </a:p>
          <a:p>
            <a:pPr algn="just"/>
            <a:r>
              <a:rPr lang="en-US" sz="2400" dirty="0" smtClean="0">
                <a:latin typeface="Times New Roman" pitchFamily="18" charset="0"/>
                <a:cs typeface="Times New Roman" pitchFamily="18" charset="0"/>
              </a:rPr>
              <a:t>However, after independence war of 1857, when British rule was started these services were standardized. </a:t>
            </a:r>
          </a:p>
          <a:p>
            <a:pPr algn="just"/>
            <a:r>
              <a:rPr lang="en-US" sz="2400" dirty="0" smtClean="0">
                <a:latin typeface="Times New Roman" pitchFamily="18" charset="0"/>
                <a:cs typeface="Times New Roman" pitchFamily="18" charset="0"/>
              </a:rPr>
              <a:t>They provided services in various forms like schools, rehabilitation centers, leprosy homes, orphanages, hospitals, dispensaries, colleges, vocational training centers, printing and visual media, social uplift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and social development initiatives etc. </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811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Contributions of Muslims and Hindus in British Period</a:t>
            </a:r>
          </a:p>
          <a:p>
            <a:pPr algn="just"/>
            <a:r>
              <a:rPr lang="en-US" sz="2400" dirty="0" smtClean="0">
                <a:latin typeface="Times New Roman" pitchFamily="18" charset="0"/>
                <a:cs typeface="Times New Roman" pitchFamily="18" charset="0"/>
              </a:rPr>
              <a:t>In British period, few Hindu and few Muslim scholars also served to reinforce social reforms. </a:t>
            </a:r>
          </a:p>
          <a:p>
            <a:pPr algn="just"/>
            <a:r>
              <a:rPr lang="en-US" sz="2400" dirty="0" smtClean="0">
                <a:latin typeface="Times New Roman" pitchFamily="18" charset="0"/>
                <a:cs typeface="Times New Roman" pitchFamily="18" charset="0"/>
              </a:rPr>
              <a:t>Sir Syed Ahmed khan who established </a:t>
            </a:r>
            <a:r>
              <a:rPr lang="en-US" sz="2400" dirty="0" err="1" smtClean="0">
                <a:latin typeface="Times New Roman" pitchFamily="18" charset="0"/>
                <a:cs typeface="Times New Roman" pitchFamily="18" charset="0"/>
              </a:rPr>
              <a:t>Muhammadan</a:t>
            </a:r>
            <a:r>
              <a:rPr lang="en-US" sz="2400" dirty="0" smtClean="0">
                <a:latin typeface="Times New Roman" pitchFamily="18" charset="0"/>
                <a:cs typeface="Times New Roman" pitchFamily="18" charset="0"/>
              </a:rPr>
              <a:t> Anglo Oriental School/ Ali </a:t>
            </a:r>
            <a:r>
              <a:rPr lang="en-US" sz="2400" dirty="0" err="1" smtClean="0">
                <a:latin typeface="Times New Roman" pitchFamily="18" charset="0"/>
                <a:cs typeface="Times New Roman" pitchFamily="18" charset="0"/>
              </a:rPr>
              <a:t>Garh</a:t>
            </a:r>
            <a:r>
              <a:rPr lang="en-US" sz="2400" dirty="0" smtClean="0">
                <a:latin typeface="Times New Roman" pitchFamily="18" charset="0"/>
                <a:cs typeface="Times New Roman" pitchFamily="18" charset="0"/>
              </a:rPr>
              <a:t> College (Which later became Ali </a:t>
            </a:r>
            <a:r>
              <a:rPr lang="en-US" sz="2400" dirty="0" err="1" smtClean="0">
                <a:latin typeface="Times New Roman" pitchFamily="18" charset="0"/>
                <a:cs typeface="Times New Roman" pitchFamily="18" charset="0"/>
              </a:rPr>
              <a:t>Garh</a:t>
            </a:r>
            <a:r>
              <a:rPr lang="en-US" sz="2400" dirty="0" smtClean="0">
                <a:latin typeface="Times New Roman" pitchFamily="18" charset="0"/>
                <a:cs typeface="Times New Roman" pitchFamily="18" charset="0"/>
              </a:rPr>
              <a:t> University), and Raja Ram Mohan Roy are the most prominent personalities. </a:t>
            </a:r>
          </a:p>
          <a:p>
            <a:pPr algn="just"/>
            <a:r>
              <a:rPr lang="en-US" sz="2400" dirty="0" smtClean="0">
                <a:latin typeface="Times New Roman" pitchFamily="18" charset="0"/>
                <a:cs typeface="Times New Roman" pitchFamily="18" charset="0"/>
              </a:rPr>
              <a:t>Besides, several NGOs such as </a:t>
            </a:r>
            <a:r>
              <a:rPr lang="en-US" sz="2400" dirty="0" err="1" smtClean="0">
                <a:latin typeface="Times New Roman" pitchFamily="18" charset="0"/>
                <a:cs typeface="Times New Roman" pitchFamily="18" charset="0"/>
              </a:rPr>
              <a:t>Anjuman</a:t>
            </a:r>
            <a:r>
              <a:rPr lang="en-US" sz="2400" dirty="0" smtClean="0">
                <a:latin typeface="Times New Roman" pitchFamily="18" charset="0"/>
                <a:cs typeface="Times New Roman" pitchFamily="18" charset="0"/>
              </a:rPr>
              <a:t> e </a:t>
            </a:r>
            <a:r>
              <a:rPr lang="en-US" sz="2400" dirty="0" err="1" smtClean="0">
                <a:latin typeface="Times New Roman" pitchFamily="18" charset="0"/>
                <a:cs typeface="Times New Roman" pitchFamily="18" charset="0"/>
              </a:rPr>
              <a:t>Himayat</a:t>
            </a:r>
            <a:r>
              <a:rPr lang="en-US" sz="2400" dirty="0" smtClean="0">
                <a:latin typeface="Times New Roman" pitchFamily="18" charset="0"/>
                <a:cs typeface="Times New Roman" pitchFamily="18" charset="0"/>
              </a:rPr>
              <a:t> e Islam and </a:t>
            </a:r>
            <a:r>
              <a:rPr lang="en-US" sz="2400" dirty="0" err="1" smtClean="0">
                <a:latin typeface="Times New Roman" pitchFamily="18" charset="0"/>
                <a:cs typeface="Times New Roman" pitchFamily="18" charset="0"/>
              </a:rPr>
              <a:t>Brano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Samaj</a:t>
            </a:r>
            <a:r>
              <a:rPr lang="en-US" sz="2400" dirty="0" smtClean="0">
                <a:latin typeface="Times New Roman" pitchFamily="18" charset="0"/>
                <a:cs typeface="Times New Roman" pitchFamily="18" charset="0"/>
              </a:rPr>
              <a:t> Society also provided social services.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03543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666</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Historical Background of Social Welfare in Sub-Continent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Social Welfare And Related Concepts</dc:title>
  <dc:creator>rto</dc:creator>
  <cp:lastModifiedBy>Abdul Rehman</cp:lastModifiedBy>
  <cp:revision>27</cp:revision>
  <dcterms:created xsi:type="dcterms:W3CDTF">2020-04-24T08:24:13Z</dcterms:created>
  <dcterms:modified xsi:type="dcterms:W3CDTF">2020-04-25T16:10:13Z</dcterms:modified>
</cp:coreProperties>
</file>